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93" r:id="rId6"/>
    <p:sldId id="297" r:id="rId7"/>
    <p:sldId id="299" r:id="rId8"/>
    <p:sldId id="298" r:id="rId9"/>
    <p:sldId id="300" r:id="rId10"/>
    <p:sldId id="311" r:id="rId11"/>
    <p:sldId id="305" r:id="rId12"/>
    <p:sldId id="302" r:id="rId13"/>
    <p:sldId id="303" r:id="rId14"/>
    <p:sldId id="304" r:id="rId15"/>
    <p:sldId id="306" r:id="rId16"/>
    <p:sldId id="307" r:id="rId17"/>
    <p:sldId id="308" r:id="rId18"/>
    <p:sldId id="309" r:id="rId19"/>
    <p:sldId id="310" r:id="rId20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1774" autoAdjust="0"/>
  </p:normalViewPr>
  <p:slideViewPr>
    <p:cSldViewPr>
      <p:cViewPr varScale="1">
        <p:scale>
          <a:sx n="136" d="100"/>
          <a:sy n="136" d="100"/>
        </p:scale>
        <p:origin x="143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073A7-3C55-4CC5-9A04-BB3C94F5248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ACB06-A81A-4141-9471-F7D43F32A0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Venture to the dark side has proven dangerous</a:t>
          </a:r>
        </a:p>
      </dgm:t>
    </dgm:pt>
    <dgm:pt modelId="{921A54A3-27B0-48A4-8636-8FB9B50614E9}" type="parTrans" cxnId="{BD95A271-F661-4EF0-910C-06BDAC1BB6C5}">
      <dgm:prSet/>
      <dgm:spPr/>
      <dgm:t>
        <a:bodyPr/>
        <a:lstStyle/>
        <a:p>
          <a:endParaRPr lang="en-US"/>
        </a:p>
      </dgm:t>
    </dgm:pt>
    <dgm:pt modelId="{2FCF7D34-7164-4D48-B37F-48C18FF8FA00}" type="sibTrans" cxnId="{BD95A271-F661-4EF0-910C-06BDAC1BB6C5}">
      <dgm:prSet/>
      <dgm:spPr/>
      <dgm:t>
        <a:bodyPr/>
        <a:lstStyle/>
        <a:p>
          <a:endParaRPr lang="en-US"/>
        </a:p>
      </dgm:t>
    </dgm:pt>
    <dgm:pt modelId="{D1830EAA-0DB0-4888-A8E7-75B201C9B8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foreign enemy we named The </a:t>
          </a:r>
          <a:r>
            <a:rPr lang="en-US" dirty="0" err="1">
              <a:solidFill>
                <a:schemeClr val="tx1"/>
              </a:solidFill>
            </a:rPr>
            <a:t>Demshi</a:t>
          </a:r>
          <a:r>
            <a:rPr lang="en-US" dirty="0">
              <a:solidFill>
                <a:schemeClr val="tx1"/>
              </a:solidFill>
            </a:rPr>
            <a:t> destroyed our technologies and data</a:t>
          </a:r>
        </a:p>
      </dgm:t>
    </dgm:pt>
    <dgm:pt modelId="{3AC703B1-21BA-402B-914D-785CEC3FA4CB}" type="parTrans" cxnId="{A7CACD29-6B78-4902-A97A-49EDC5C38A37}">
      <dgm:prSet/>
      <dgm:spPr/>
      <dgm:t>
        <a:bodyPr/>
        <a:lstStyle/>
        <a:p>
          <a:endParaRPr lang="en-US"/>
        </a:p>
      </dgm:t>
    </dgm:pt>
    <dgm:pt modelId="{EE8E3CC0-B1A5-4629-9B42-9ACA3BADDB1F}" type="sibTrans" cxnId="{A7CACD29-6B78-4902-A97A-49EDC5C38A37}">
      <dgm:prSet/>
      <dgm:spPr/>
      <dgm:t>
        <a:bodyPr/>
        <a:lstStyle/>
        <a:p>
          <a:endParaRPr lang="en-US"/>
        </a:p>
      </dgm:t>
    </dgm:pt>
    <dgm:pt modelId="{4F704CF1-2602-4B1B-8C19-BBD9A61FDD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Transportation to Earth was destroyed</a:t>
          </a:r>
        </a:p>
      </dgm:t>
    </dgm:pt>
    <dgm:pt modelId="{AE8E4A7F-2D38-4165-B59A-A5DE2FBDA5FF}" type="parTrans" cxnId="{B236CCC6-0013-4DE7-B35D-1998B3B78F15}">
      <dgm:prSet/>
      <dgm:spPr/>
      <dgm:t>
        <a:bodyPr/>
        <a:lstStyle/>
        <a:p>
          <a:endParaRPr lang="en-US"/>
        </a:p>
      </dgm:t>
    </dgm:pt>
    <dgm:pt modelId="{CFC2CE8E-3AFD-47EA-BCE0-15E38DE626A1}" type="sibTrans" cxnId="{B236CCC6-0013-4DE7-B35D-1998B3B78F15}">
      <dgm:prSet/>
      <dgm:spPr/>
      <dgm:t>
        <a:bodyPr/>
        <a:lstStyle/>
        <a:p>
          <a:endParaRPr lang="en-US"/>
        </a:p>
      </dgm:t>
    </dgm:pt>
    <dgm:pt modelId="{91A4406C-7D99-40E3-9169-2065E4D684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Problematic disease turning humans into mindless, aggressive threats</a:t>
          </a:r>
        </a:p>
      </dgm:t>
    </dgm:pt>
    <dgm:pt modelId="{D91EDD29-983C-4920-9922-16178AD26E7A}" type="parTrans" cxnId="{C4999121-9EB0-4249-8DBB-62F55C058150}">
      <dgm:prSet/>
      <dgm:spPr/>
      <dgm:t>
        <a:bodyPr/>
        <a:lstStyle/>
        <a:p>
          <a:endParaRPr lang="en-US"/>
        </a:p>
      </dgm:t>
    </dgm:pt>
    <dgm:pt modelId="{2409DA04-3053-47BD-B24D-F675DAF51559}" type="sibTrans" cxnId="{C4999121-9EB0-4249-8DBB-62F55C058150}">
      <dgm:prSet/>
      <dgm:spPr/>
      <dgm:t>
        <a:bodyPr/>
        <a:lstStyle/>
        <a:p>
          <a:endParaRPr lang="en-US"/>
        </a:p>
      </dgm:t>
    </dgm:pt>
    <dgm:pt modelId="{3543E20D-2DBA-4639-BFDF-9253A95E062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Resources are compromised</a:t>
          </a:r>
        </a:p>
      </dgm:t>
    </dgm:pt>
    <dgm:pt modelId="{9A1D50C6-82B8-4EBA-9492-695B373CBC6B}" type="parTrans" cxnId="{3D9B590A-8D03-478A-B585-F3064975C8BF}">
      <dgm:prSet/>
      <dgm:spPr/>
      <dgm:t>
        <a:bodyPr/>
        <a:lstStyle/>
        <a:p>
          <a:endParaRPr lang="en-US"/>
        </a:p>
      </dgm:t>
    </dgm:pt>
    <dgm:pt modelId="{16104773-453F-4CEB-A32F-54A845F4CEA4}" type="sibTrans" cxnId="{3D9B590A-8D03-478A-B585-F3064975C8BF}">
      <dgm:prSet/>
      <dgm:spPr/>
      <dgm:t>
        <a:bodyPr/>
        <a:lstStyle/>
        <a:p>
          <a:endParaRPr lang="en-US"/>
        </a:p>
      </dgm:t>
    </dgm:pt>
    <dgm:pt modelId="{AB775362-09F8-44D0-BD81-CFD2266811D9}" type="pres">
      <dgm:prSet presAssocID="{425073A7-3C55-4CC5-9A04-BB3C94F5248B}" presName="linear" presStyleCnt="0">
        <dgm:presLayoutVars>
          <dgm:animLvl val="lvl"/>
          <dgm:resizeHandles val="exact"/>
        </dgm:presLayoutVars>
      </dgm:prSet>
      <dgm:spPr/>
    </dgm:pt>
    <dgm:pt modelId="{0E6D986A-B70F-4F39-86A3-0864DC465A02}" type="pres">
      <dgm:prSet presAssocID="{F82ACB06-A81A-4141-9471-F7D43F32A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BD185D-CFBA-4484-AF88-1674E43C530B}" type="pres">
      <dgm:prSet presAssocID="{2FCF7D34-7164-4D48-B37F-48C18FF8FA00}" presName="spacer" presStyleCnt="0"/>
      <dgm:spPr/>
    </dgm:pt>
    <dgm:pt modelId="{625254CB-B0AE-40E1-BFB2-0F2EE3510B5B}" type="pres">
      <dgm:prSet presAssocID="{D1830EAA-0DB0-4888-A8E7-75B201C9B8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3B0A39-28EB-45BF-9977-C734B297D2EC}" type="pres">
      <dgm:prSet presAssocID="{EE8E3CC0-B1A5-4629-9B42-9ACA3BADDB1F}" presName="spacer" presStyleCnt="0"/>
      <dgm:spPr/>
    </dgm:pt>
    <dgm:pt modelId="{ED3C21DB-DD89-4B0C-8065-CC17439FFF7A}" type="pres">
      <dgm:prSet presAssocID="{4F704CF1-2602-4B1B-8C19-BBD9A61FDD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E5A5C0-C037-41EC-AD10-17BAD0DD75D4}" type="pres">
      <dgm:prSet presAssocID="{CFC2CE8E-3AFD-47EA-BCE0-15E38DE626A1}" presName="spacer" presStyleCnt="0"/>
      <dgm:spPr/>
    </dgm:pt>
    <dgm:pt modelId="{2355E899-CE40-4381-B8B8-B5CC9581D360}" type="pres">
      <dgm:prSet presAssocID="{91A4406C-7D99-40E3-9169-2065E4D684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D6EE10-F776-45B9-9FC7-83DB168B5860}" type="pres">
      <dgm:prSet presAssocID="{2409DA04-3053-47BD-B24D-F675DAF51559}" presName="spacer" presStyleCnt="0"/>
      <dgm:spPr/>
    </dgm:pt>
    <dgm:pt modelId="{8CF72981-7E6F-4AC8-B5F2-2EB6B639D67F}" type="pres">
      <dgm:prSet presAssocID="{3543E20D-2DBA-4639-BFDF-9253A95E0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9B590A-8D03-478A-B585-F3064975C8BF}" srcId="{425073A7-3C55-4CC5-9A04-BB3C94F5248B}" destId="{3543E20D-2DBA-4639-BFDF-9253A95E062C}" srcOrd="4" destOrd="0" parTransId="{9A1D50C6-82B8-4EBA-9492-695B373CBC6B}" sibTransId="{16104773-453F-4CEB-A32F-54A845F4CEA4}"/>
    <dgm:cxn modelId="{71278F0A-10A9-47AD-BABA-D8E634C64838}" type="presOf" srcId="{3543E20D-2DBA-4639-BFDF-9253A95E062C}" destId="{8CF72981-7E6F-4AC8-B5F2-2EB6B639D67F}" srcOrd="0" destOrd="0" presId="urn:microsoft.com/office/officeart/2005/8/layout/vList2"/>
    <dgm:cxn modelId="{C4999121-9EB0-4249-8DBB-62F55C058150}" srcId="{425073A7-3C55-4CC5-9A04-BB3C94F5248B}" destId="{91A4406C-7D99-40E3-9169-2065E4D6841B}" srcOrd="3" destOrd="0" parTransId="{D91EDD29-983C-4920-9922-16178AD26E7A}" sibTransId="{2409DA04-3053-47BD-B24D-F675DAF51559}"/>
    <dgm:cxn modelId="{A7CACD29-6B78-4902-A97A-49EDC5C38A37}" srcId="{425073A7-3C55-4CC5-9A04-BB3C94F5248B}" destId="{D1830EAA-0DB0-4888-A8E7-75B201C9B847}" srcOrd="1" destOrd="0" parTransId="{3AC703B1-21BA-402B-914D-785CEC3FA4CB}" sibTransId="{EE8E3CC0-B1A5-4629-9B42-9ACA3BADDB1F}"/>
    <dgm:cxn modelId="{414A4B33-E5AE-4777-930B-CE53C872095B}" type="presOf" srcId="{D1830EAA-0DB0-4888-A8E7-75B201C9B847}" destId="{625254CB-B0AE-40E1-BFB2-0F2EE3510B5B}" srcOrd="0" destOrd="0" presId="urn:microsoft.com/office/officeart/2005/8/layout/vList2"/>
    <dgm:cxn modelId="{CE6A9C40-164C-4090-9EC1-B9FBF1703A52}" type="presOf" srcId="{4F704CF1-2602-4B1B-8C19-BBD9A61FDDA3}" destId="{ED3C21DB-DD89-4B0C-8065-CC17439FFF7A}" srcOrd="0" destOrd="0" presId="urn:microsoft.com/office/officeart/2005/8/layout/vList2"/>
    <dgm:cxn modelId="{E32A8E60-57DC-45D8-9298-3DF5C2B030F7}" type="presOf" srcId="{91A4406C-7D99-40E3-9169-2065E4D6841B}" destId="{2355E899-CE40-4381-B8B8-B5CC9581D360}" srcOrd="0" destOrd="0" presId="urn:microsoft.com/office/officeart/2005/8/layout/vList2"/>
    <dgm:cxn modelId="{BD95A271-F661-4EF0-910C-06BDAC1BB6C5}" srcId="{425073A7-3C55-4CC5-9A04-BB3C94F5248B}" destId="{F82ACB06-A81A-4141-9471-F7D43F32A08B}" srcOrd="0" destOrd="0" parTransId="{921A54A3-27B0-48A4-8636-8FB9B50614E9}" sibTransId="{2FCF7D34-7164-4D48-B37F-48C18FF8FA00}"/>
    <dgm:cxn modelId="{D509E6AE-441C-40F8-96D1-AB1F357D3F74}" type="presOf" srcId="{425073A7-3C55-4CC5-9A04-BB3C94F5248B}" destId="{AB775362-09F8-44D0-BD81-CFD2266811D9}" srcOrd="0" destOrd="0" presId="urn:microsoft.com/office/officeart/2005/8/layout/vList2"/>
    <dgm:cxn modelId="{B236CCC6-0013-4DE7-B35D-1998B3B78F15}" srcId="{425073A7-3C55-4CC5-9A04-BB3C94F5248B}" destId="{4F704CF1-2602-4B1B-8C19-BBD9A61FDDA3}" srcOrd="2" destOrd="0" parTransId="{AE8E4A7F-2D38-4165-B59A-A5DE2FBDA5FF}" sibTransId="{CFC2CE8E-3AFD-47EA-BCE0-15E38DE626A1}"/>
    <dgm:cxn modelId="{7A7223EB-2709-4402-8AC4-E7BD50AF013E}" type="presOf" srcId="{F82ACB06-A81A-4141-9471-F7D43F32A08B}" destId="{0E6D986A-B70F-4F39-86A3-0864DC465A02}" srcOrd="0" destOrd="0" presId="urn:microsoft.com/office/officeart/2005/8/layout/vList2"/>
    <dgm:cxn modelId="{84D27CCC-03CE-4CE5-9C5F-D35D35539188}" type="presParOf" srcId="{AB775362-09F8-44D0-BD81-CFD2266811D9}" destId="{0E6D986A-B70F-4F39-86A3-0864DC465A02}" srcOrd="0" destOrd="0" presId="urn:microsoft.com/office/officeart/2005/8/layout/vList2"/>
    <dgm:cxn modelId="{F33B7EC4-85CA-4FD1-A586-EE184E58788F}" type="presParOf" srcId="{AB775362-09F8-44D0-BD81-CFD2266811D9}" destId="{25BD185D-CFBA-4484-AF88-1674E43C530B}" srcOrd="1" destOrd="0" presId="urn:microsoft.com/office/officeart/2005/8/layout/vList2"/>
    <dgm:cxn modelId="{D3C2A233-1285-47F3-B7D9-C774778564FD}" type="presParOf" srcId="{AB775362-09F8-44D0-BD81-CFD2266811D9}" destId="{625254CB-B0AE-40E1-BFB2-0F2EE3510B5B}" srcOrd="2" destOrd="0" presId="urn:microsoft.com/office/officeart/2005/8/layout/vList2"/>
    <dgm:cxn modelId="{8D3AA758-E39B-4C53-8360-F59213FAA6E4}" type="presParOf" srcId="{AB775362-09F8-44D0-BD81-CFD2266811D9}" destId="{703B0A39-28EB-45BF-9977-C734B297D2EC}" srcOrd="3" destOrd="0" presId="urn:microsoft.com/office/officeart/2005/8/layout/vList2"/>
    <dgm:cxn modelId="{03A13CE3-7028-4129-AF4B-55FD47A1391E}" type="presParOf" srcId="{AB775362-09F8-44D0-BD81-CFD2266811D9}" destId="{ED3C21DB-DD89-4B0C-8065-CC17439FFF7A}" srcOrd="4" destOrd="0" presId="urn:microsoft.com/office/officeart/2005/8/layout/vList2"/>
    <dgm:cxn modelId="{08120CAA-D677-4D05-B59A-A13FA3C9C716}" type="presParOf" srcId="{AB775362-09F8-44D0-BD81-CFD2266811D9}" destId="{33E5A5C0-C037-41EC-AD10-17BAD0DD75D4}" srcOrd="5" destOrd="0" presId="urn:microsoft.com/office/officeart/2005/8/layout/vList2"/>
    <dgm:cxn modelId="{D5B89182-B208-4F2F-B8BA-162708193239}" type="presParOf" srcId="{AB775362-09F8-44D0-BD81-CFD2266811D9}" destId="{2355E899-CE40-4381-B8B8-B5CC9581D360}" srcOrd="6" destOrd="0" presId="urn:microsoft.com/office/officeart/2005/8/layout/vList2"/>
    <dgm:cxn modelId="{50B1FD09-CB2C-43FE-880E-67383F6F8311}" type="presParOf" srcId="{AB775362-09F8-44D0-BD81-CFD2266811D9}" destId="{2BD6EE10-F776-45B9-9FC7-83DB168B5860}" srcOrd="7" destOrd="0" presId="urn:microsoft.com/office/officeart/2005/8/layout/vList2"/>
    <dgm:cxn modelId="{39CAFF05-A528-4E05-90DA-2B879AB9E9B8}" type="presParOf" srcId="{AB775362-09F8-44D0-BD81-CFD2266811D9}" destId="{8CF72981-7E6F-4AC8-B5F2-2EB6B639D6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612C4-B381-4066-9452-45657A55C5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0DBB56-838C-49B4-83A5-147E20E209A4}">
      <dgm:prSet/>
      <dgm:spPr/>
      <dgm:t>
        <a:bodyPr/>
        <a:lstStyle/>
        <a:p>
          <a:r>
            <a:rPr lang="en-US" dirty="0"/>
            <a:t>Solution A) Wait it out and survive by attrition – mainly supply routes and keep alive while the infection runs its course</a:t>
          </a:r>
        </a:p>
      </dgm:t>
    </dgm:pt>
    <dgm:pt modelId="{8EBCDE54-AABD-4558-B68A-F5DDB3D4D177}" type="parTrans" cxnId="{E18DBC55-F2ED-4AE5-BC25-2485D9D6628E}">
      <dgm:prSet/>
      <dgm:spPr/>
      <dgm:t>
        <a:bodyPr/>
        <a:lstStyle/>
        <a:p>
          <a:endParaRPr lang="en-US"/>
        </a:p>
      </dgm:t>
    </dgm:pt>
    <dgm:pt modelId="{AF6F120C-F209-49C7-A650-BEC489A9D578}" type="sibTrans" cxnId="{E18DBC55-F2ED-4AE5-BC25-2485D9D6628E}">
      <dgm:prSet/>
      <dgm:spPr/>
      <dgm:t>
        <a:bodyPr/>
        <a:lstStyle/>
        <a:p>
          <a:endParaRPr lang="en-US"/>
        </a:p>
      </dgm:t>
    </dgm:pt>
    <dgm:pt modelId="{0FB02707-E131-4761-90FE-B9D3073D18E9}">
      <dgm:prSet/>
      <dgm:spPr/>
      <dgm:t>
        <a:bodyPr/>
        <a:lstStyle/>
        <a:p>
          <a:r>
            <a:rPr lang="en-US"/>
            <a:t>Solution B) Wipe out all of the infected by ourselves without outside aid</a:t>
          </a:r>
        </a:p>
      </dgm:t>
    </dgm:pt>
    <dgm:pt modelId="{340196E7-6B48-4DE8-892A-96C44C839FAF}" type="parTrans" cxnId="{CE1F92D1-CCF9-48C6-9D57-8410CB2A1C37}">
      <dgm:prSet/>
      <dgm:spPr/>
      <dgm:t>
        <a:bodyPr/>
        <a:lstStyle/>
        <a:p>
          <a:endParaRPr lang="en-US"/>
        </a:p>
      </dgm:t>
    </dgm:pt>
    <dgm:pt modelId="{DEC0829D-D673-49E2-82D9-83F96B18E315}" type="sibTrans" cxnId="{CE1F92D1-CCF9-48C6-9D57-8410CB2A1C37}">
      <dgm:prSet/>
      <dgm:spPr/>
      <dgm:t>
        <a:bodyPr/>
        <a:lstStyle/>
        <a:p>
          <a:endParaRPr lang="en-US"/>
        </a:p>
      </dgm:t>
    </dgm:pt>
    <dgm:pt modelId="{06446D52-2512-4386-8DE6-6C4459C3C230}">
      <dgm:prSet/>
      <dgm:spPr/>
      <dgm:t>
        <a:bodyPr/>
        <a:lstStyle/>
        <a:p>
          <a:r>
            <a:rPr lang="en-US"/>
            <a:t>Solution C) Develop an effective treatment (or even a cure) using limited available resources</a:t>
          </a:r>
        </a:p>
      </dgm:t>
    </dgm:pt>
    <dgm:pt modelId="{09F0B3DE-11F2-4FE0-8C06-4EF792B03017}" type="parTrans" cxnId="{8FA7B3E1-B046-4858-AE22-80F53707437A}">
      <dgm:prSet/>
      <dgm:spPr/>
      <dgm:t>
        <a:bodyPr/>
        <a:lstStyle/>
        <a:p>
          <a:endParaRPr lang="en-US"/>
        </a:p>
      </dgm:t>
    </dgm:pt>
    <dgm:pt modelId="{43C6F4EE-2E21-4958-A3EA-9BC8D613A84B}" type="sibTrans" cxnId="{8FA7B3E1-B046-4858-AE22-80F53707437A}">
      <dgm:prSet/>
      <dgm:spPr/>
      <dgm:t>
        <a:bodyPr/>
        <a:lstStyle/>
        <a:p>
          <a:endParaRPr lang="en-US"/>
        </a:p>
      </dgm:t>
    </dgm:pt>
    <dgm:pt modelId="{B8352494-A260-4D05-B81C-CE9627642E87}" type="pres">
      <dgm:prSet presAssocID="{302612C4-B381-4066-9452-45657A55C59F}" presName="root" presStyleCnt="0">
        <dgm:presLayoutVars>
          <dgm:dir/>
          <dgm:resizeHandles val="exact"/>
        </dgm:presLayoutVars>
      </dgm:prSet>
      <dgm:spPr/>
    </dgm:pt>
    <dgm:pt modelId="{0B201DFB-1819-4574-9675-AF00281716FE}" type="pres">
      <dgm:prSet presAssocID="{D80DBB56-838C-49B4-83A5-147E20E209A4}" presName="compNode" presStyleCnt="0"/>
      <dgm:spPr/>
    </dgm:pt>
    <dgm:pt modelId="{415208F1-6428-4E4F-9BB1-8B39518A3995}" type="pres">
      <dgm:prSet presAssocID="{D80DBB56-838C-49B4-83A5-147E20E209A4}" presName="bgRect" presStyleLbl="bgShp" presStyleIdx="0" presStyleCnt="3" custLinFactX="5483" custLinFactNeighborX="100000" custLinFactNeighborY="-456"/>
      <dgm:spPr/>
    </dgm:pt>
    <dgm:pt modelId="{CBACDE88-48D8-487F-9112-E79CB1867191}" type="pres">
      <dgm:prSet presAssocID="{D80DBB56-838C-49B4-83A5-147E20E209A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C84689C-74B8-4ABE-BE76-7CE23624FA48}" type="pres">
      <dgm:prSet presAssocID="{D80DBB56-838C-49B4-83A5-147E20E209A4}" presName="spaceRect" presStyleCnt="0"/>
      <dgm:spPr/>
    </dgm:pt>
    <dgm:pt modelId="{174AD85B-9A13-4D87-863A-94A1CBDD2D60}" type="pres">
      <dgm:prSet presAssocID="{D80DBB56-838C-49B4-83A5-147E20E209A4}" presName="parTx" presStyleLbl="revTx" presStyleIdx="0" presStyleCnt="3">
        <dgm:presLayoutVars>
          <dgm:chMax val="0"/>
          <dgm:chPref val="0"/>
        </dgm:presLayoutVars>
      </dgm:prSet>
      <dgm:spPr/>
    </dgm:pt>
    <dgm:pt modelId="{2A597ADC-67F5-411A-AB84-6BBB8D68B75D}" type="pres">
      <dgm:prSet presAssocID="{AF6F120C-F209-49C7-A650-BEC489A9D578}" presName="sibTrans" presStyleCnt="0"/>
      <dgm:spPr/>
    </dgm:pt>
    <dgm:pt modelId="{29628686-5B21-4F15-9051-F072F1BF1022}" type="pres">
      <dgm:prSet presAssocID="{0FB02707-E131-4761-90FE-B9D3073D18E9}" presName="compNode" presStyleCnt="0"/>
      <dgm:spPr/>
    </dgm:pt>
    <dgm:pt modelId="{C0250599-687E-461B-AFE6-82C0E7D82D96}" type="pres">
      <dgm:prSet presAssocID="{0FB02707-E131-4761-90FE-B9D3073D18E9}" presName="bgRect" presStyleLbl="bgShp" presStyleIdx="1" presStyleCnt="3"/>
      <dgm:spPr/>
    </dgm:pt>
    <dgm:pt modelId="{5164AD58-946C-43A5-85ED-82AB7BB89646}" type="pres">
      <dgm:prSet presAssocID="{0FB02707-E131-4761-90FE-B9D3073D18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869468B-ECA7-4981-BCB1-0ADD79859D79}" type="pres">
      <dgm:prSet presAssocID="{0FB02707-E131-4761-90FE-B9D3073D18E9}" presName="spaceRect" presStyleCnt="0"/>
      <dgm:spPr/>
    </dgm:pt>
    <dgm:pt modelId="{EC8D73FD-C187-4766-AF74-ED0D2988759C}" type="pres">
      <dgm:prSet presAssocID="{0FB02707-E131-4761-90FE-B9D3073D18E9}" presName="parTx" presStyleLbl="revTx" presStyleIdx="1" presStyleCnt="3">
        <dgm:presLayoutVars>
          <dgm:chMax val="0"/>
          <dgm:chPref val="0"/>
        </dgm:presLayoutVars>
      </dgm:prSet>
      <dgm:spPr/>
    </dgm:pt>
    <dgm:pt modelId="{359FFA2E-F195-4B55-89F3-1B75424BA686}" type="pres">
      <dgm:prSet presAssocID="{DEC0829D-D673-49E2-82D9-83F96B18E315}" presName="sibTrans" presStyleCnt="0"/>
      <dgm:spPr/>
    </dgm:pt>
    <dgm:pt modelId="{8B39B1E4-E12A-4AE6-A978-602F505F9A23}" type="pres">
      <dgm:prSet presAssocID="{06446D52-2512-4386-8DE6-6C4459C3C230}" presName="compNode" presStyleCnt="0"/>
      <dgm:spPr/>
    </dgm:pt>
    <dgm:pt modelId="{37ED2BDD-2776-4BCB-ABB7-6137DE03263F}" type="pres">
      <dgm:prSet presAssocID="{06446D52-2512-4386-8DE6-6C4459C3C230}" presName="bgRect" presStyleLbl="bgShp" presStyleIdx="2" presStyleCnt="3"/>
      <dgm:spPr/>
    </dgm:pt>
    <dgm:pt modelId="{C093057A-D1A6-4AE9-AE15-4EE2BB0E39CB}" type="pres">
      <dgm:prSet presAssocID="{06446D52-2512-4386-8DE6-6C4459C3C2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388D5E72-B2D6-47CF-8E70-2E59B407961C}" type="pres">
      <dgm:prSet presAssocID="{06446D52-2512-4386-8DE6-6C4459C3C230}" presName="spaceRect" presStyleCnt="0"/>
      <dgm:spPr/>
    </dgm:pt>
    <dgm:pt modelId="{2103124C-E250-4B1F-8F71-AC7216827799}" type="pres">
      <dgm:prSet presAssocID="{06446D52-2512-4386-8DE6-6C4459C3C2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00B32E-F60B-45CB-B245-13AC0395E91B}" type="presOf" srcId="{302612C4-B381-4066-9452-45657A55C59F}" destId="{B8352494-A260-4D05-B81C-CE9627642E87}" srcOrd="0" destOrd="0" presId="urn:microsoft.com/office/officeart/2018/2/layout/IconVerticalSolidList"/>
    <dgm:cxn modelId="{63F8B56E-5D60-4165-90E3-511319E8FBB9}" type="presOf" srcId="{D80DBB56-838C-49B4-83A5-147E20E209A4}" destId="{174AD85B-9A13-4D87-863A-94A1CBDD2D60}" srcOrd="0" destOrd="0" presId="urn:microsoft.com/office/officeart/2018/2/layout/IconVerticalSolidList"/>
    <dgm:cxn modelId="{E18DBC55-F2ED-4AE5-BC25-2485D9D6628E}" srcId="{302612C4-B381-4066-9452-45657A55C59F}" destId="{D80DBB56-838C-49B4-83A5-147E20E209A4}" srcOrd="0" destOrd="0" parTransId="{8EBCDE54-AABD-4558-B68A-F5DDB3D4D177}" sibTransId="{AF6F120C-F209-49C7-A650-BEC489A9D578}"/>
    <dgm:cxn modelId="{BE2949BE-9323-4A2E-B04E-65371BB262C2}" type="presOf" srcId="{06446D52-2512-4386-8DE6-6C4459C3C230}" destId="{2103124C-E250-4B1F-8F71-AC7216827799}" srcOrd="0" destOrd="0" presId="urn:microsoft.com/office/officeart/2018/2/layout/IconVerticalSolidList"/>
    <dgm:cxn modelId="{CE1F92D1-CCF9-48C6-9D57-8410CB2A1C37}" srcId="{302612C4-B381-4066-9452-45657A55C59F}" destId="{0FB02707-E131-4761-90FE-B9D3073D18E9}" srcOrd="1" destOrd="0" parTransId="{340196E7-6B48-4DE8-892A-96C44C839FAF}" sibTransId="{DEC0829D-D673-49E2-82D9-83F96B18E315}"/>
    <dgm:cxn modelId="{F12297D1-C86B-4E14-B2F1-CAF9F05F060E}" type="presOf" srcId="{0FB02707-E131-4761-90FE-B9D3073D18E9}" destId="{EC8D73FD-C187-4766-AF74-ED0D2988759C}" srcOrd="0" destOrd="0" presId="urn:microsoft.com/office/officeart/2018/2/layout/IconVerticalSolidList"/>
    <dgm:cxn modelId="{8FA7B3E1-B046-4858-AE22-80F53707437A}" srcId="{302612C4-B381-4066-9452-45657A55C59F}" destId="{06446D52-2512-4386-8DE6-6C4459C3C230}" srcOrd="2" destOrd="0" parTransId="{09F0B3DE-11F2-4FE0-8C06-4EF792B03017}" sibTransId="{43C6F4EE-2E21-4958-A3EA-9BC8D613A84B}"/>
    <dgm:cxn modelId="{493A99BE-3043-47F0-97FA-AA9340983ABD}" type="presParOf" srcId="{B8352494-A260-4D05-B81C-CE9627642E87}" destId="{0B201DFB-1819-4574-9675-AF00281716FE}" srcOrd="0" destOrd="0" presId="urn:microsoft.com/office/officeart/2018/2/layout/IconVerticalSolidList"/>
    <dgm:cxn modelId="{221E21AD-D622-4027-907D-E99D52F3DEE8}" type="presParOf" srcId="{0B201DFB-1819-4574-9675-AF00281716FE}" destId="{415208F1-6428-4E4F-9BB1-8B39518A3995}" srcOrd="0" destOrd="0" presId="urn:microsoft.com/office/officeart/2018/2/layout/IconVerticalSolidList"/>
    <dgm:cxn modelId="{F27DD922-5E84-4937-B5B3-AA69FD055642}" type="presParOf" srcId="{0B201DFB-1819-4574-9675-AF00281716FE}" destId="{CBACDE88-48D8-487F-9112-E79CB1867191}" srcOrd="1" destOrd="0" presId="urn:microsoft.com/office/officeart/2018/2/layout/IconVerticalSolidList"/>
    <dgm:cxn modelId="{C617B651-7DE3-45CB-AC1D-F222F79C1BC2}" type="presParOf" srcId="{0B201DFB-1819-4574-9675-AF00281716FE}" destId="{7C84689C-74B8-4ABE-BE76-7CE23624FA48}" srcOrd="2" destOrd="0" presId="urn:microsoft.com/office/officeart/2018/2/layout/IconVerticalSolidList"/>
    <dgm:cxn modelId="{EBB636B2-86EB-474A-ACF5-2DB5278B3DBC}" type="presParOf" srcId="{0B201DFB-1819-4574-9675-AF00281716FE}" destId="{174AD85B-9A13-4D87-863A-94A1CBDD2D60}" srcOrd="3" destOrd="0" presId="urn:microsoft.com/office/officeart/2018/2/layout/IconVerticalSolidList"/>
    <dgm:cxn modelId="{F4962669-C530-4B81-9FB1-9168042FC173}" type="presParOf" srcId="{B8352494-A260-4D05-B81C-CE9627642E87}" destId="{2A597ADC-67F5-411A-AB84-6BBB8D68B75D}" srcOrd="1" destOrd="0" presId="urn:microsoft.com/office/officeart/2018/2/layout/IconVerticalSolidList"/>
    <dgm:cxn modelId="{73855ED0-95CD-4F45-93F9-A2B42ED76EA3}" type="presParOf" srcId="{B8352494-A260-4D05-B81C-CE9627642E87}" destId="{29628686-5B21-4F15-9051-F072F1BF1022}" srcOrd="2" destOrd="0" presId="urn:microsoft.com/office/officeart/2018/2/layout/IconVerticalSolidList"/>
    <dgm:cxn modelId="{E6429AC5-1FA8-4139-B3D6-ADF86A72ECA3}" type="presParOf" srcId="{29628686-5B21-4F15-9051-F072F1BF1022}" destId="{C0250599-687E-461B-AFE6-82C0E7D82D96}" srcOrd="0" destOrd="0" presId="urn:microsoft.com/office/officeart/2018/2/layout/IconVerticalSolidList"/>
    <dgm:cxn modelId="{45FEF93A-8812-440C-8709-031ACFD4401C}" type="presParOf" srcId="{29628686-5B21-4F15-9051-F072F1BF1022}" destId="{5164AD58-946C-43A5-85ED-82AB7BB89646}" srcOrd="1" destOrd="0" presId="urn:microsoft.com/office/officeart/2018/2/layout/IconVerticalSolidList"/>
    <dgm:cxn modelId="{84905D18-28B4-42D5-A5C2-D08927175C33}" type="presParOf" srcId="{29628686-5B21-4F15-9051-F072F1BF1022}" destId="{C869468B-ECA7-4981-BCB1-0ADD79859D79}" srcOrd="2" destOrd="0" presId="urn:microsoft.com/office/officeart/2018/2/layout/IconVerticalSolidList"/>
    <dgm:cxn modelId="{1C00979C-9FCA-4738-B326-17A0F441FD6E}" type="presParOf" srcId="{29628686-5B21-4F15-9051-F072F1BF1022}" destId="{EC8D73FD-C187-4766-AF74-ED0D2988759C}" srcOrd="3" destOrd="0" presId="urn:microsoft.com/office/officeart/2018/2/layout/IconVerticalSolidList"/>
    <dgm:cxn modelId="{E1BF436C-B713-4AA0-8295-98090CBBCB62}" type="presParOf" srcId="{B8352494-A260-4D05-B81C-CE9627642E87}" destId="{359FFA2E-F195-4B55-89F3-1B75424BA686}" srcOrd="3" destOrd="0" presId="urn:microsoft.com/office/officeart/2018/2/layout/IconVerticalSolidList"/>
    <dgm:cxn modelId="{69E9E935-AD42-4160-81B5-1782BDA8516F}" type="presParOf" srcId="{B8352494-A260-4D05-B81C-CE9627642E87}" destId="{8B39B1E4-E12A-4AE6-A978-602F505F9A23}" srcOrd="4" destOrd="0" presId="urn:microsoft.com/office/officeart/2018/2/layout/IconVerticalSolidList"/>
    <dgm:cxn modelId="{365E65C0-FD0E-42CE-9DCE-7081A060A884}" type="presParOf" srcId="{8B39B1E4-E12A-4AE6-A978-602F505F9A23}" destId="{37ED2BDD-2776-4BCB-ABB7-6137DE03263F}" srcOrd="0" destOrd="0" presId="urn:microsoft.com/office/officeart/2018/2/layout/IconVerticalSolidList"/>
    <dgm:cxn modelId="{72556648-1E26-4BCA-91CD-472D534BD575}" type="presParOf" srcId="{8B39B1E4-E12A-4AE6-A978-602F505F9A23}" destId="{C093057A-D1A6-4AE9-AE15-4EE2BB0E39CB}" srcOrd="1" destOrd="0" presId="urn:microsoft.com/office/officeart/2018/2/layout/IconVerticalSolidList"/>
    <dgm:cxn modelId="{97DC683E-0C06-471E-9662-8BC8698D4B3E}" type="presParOf" srcId="{8B39B1E4-E12A-4AE6-A978-602F505F9A23}" destId="{388D5E72-B2D6-47CF-8E70-2E59B407961C}" srcOrd="2" destOrd="0" presId="urn:microsoft.com/office/officeart/2018/2/layout/IconVerticalSolidList"/>
    <dgm:cxn modelId="{908A4AB1-D47E-48CD-ACD8-DA7F7DB94A8D}" type="presParOf" srcId="{8B39B1E4-E12A-4AE6-A978-602F505F9A23}" destId="{2103124C-E250-4B1F-8F71-AC72168277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986A-B70F-4F39-86A3-0864DC465A02}">
      <dsp:nvSpPr>
        <dsp:cNvPr id="0" name=""/>
        <dsp:cNvSpPr/>
      </dsp:nvSpPr>
      <dsp:spPr>
        <a:xfrm>
          <a:off x="0" y="36920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Venture to the dark side has proven dangerous</a:t>
          </a:r>
        </a:p>
      </dsp:txBody>
      <dsp:txXfrm>
        <a:off x="34954" y="404155"/>
        <a:ext cx="3968692" cy="646132"/>
      </dsp:txXfrm>
    </dsp:sp>
    <dsp:sp modelId="{625254CB-B0AE-40E1-BFB2-0F2EE3510B5B}">
      <dsp:nvSpPr>
        <dsp:cNvPr id="0" name=""/>
        <dsp:cNvSpPr/>
      </dsp:nvSpPr>
      <dsp:spPr>
        <a:xfrm>
          <a:off x="0" y="113708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 foreign enemy we named The </a:t>
          </a:r>
          <a:r>
            <a:rPr lang="en-US" sz="1800" kern="1200" dirty="0" err="1">
              <a:solidFill>
                <a:schemeClr val="tx1"/>
              </a:solidFill>
            </a:rPr>
            <a:t>Demshi</a:t>
          </a:r>
          <a:r>
            <a:rPr lang="en-US" sz="1800" kern="1200" dirty="0">
              <a:solidFill>
                <a:schemeClr val="tx1"/>
              </a:solidFill>
            </a:rPr>
            <a:t> destroyed our technologies and data</a:t>
          </a:r>
        </a:p>
      </dsp:txBody>
      <dsp:txXfrm>
        <a:off x="34954" y="1172035"/>
        <a:ext cx="3968692" cy="646132"/>
      </dsp:txXfrm>
    </dsp:sp>
    <dsp:sp modelId="{ED3C21DB-DD89-4B0C-8065-CC17439FFF7A}">
      <dsp:nvSpPr>
        <dsp:cNvPr id="0" name=""/>
        <dsp:cNvSpPr/>
      </dsp:nvSpPr>
      <dsp:spPr>
        <a:xfrm>
          <a:off x="0" y="190496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Transportation to Earth was destroyed</a:t>
          </a:r>
        </a:p>
      </dsp:txBody>
      <dsp:txXfrm>
        <a:off x="34954" y="1939915"/>
        <a:ext cx="3968692" cy="646132"/>
      </dsp:txXfrm>
    </dsp:sp>
    <dsp:sp modelId="{2355E899-CE40-4381-B8B8-B5CC9581D360}">
      <dsp:nvSpPr>
        <dsp:cNvPr id="0" name=""/>
        <dsp:cNvSpPr/>
      </dsp:nvSpPr>
      <dsp:spPr>
        <a:xfrm>
          <a:off x="0" y="267284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Problematic disease turning humans into mindless, aggressive threats</a:t>
          </a:r>
        </a:p>
      </dsp:txBody>
      <dsp:txXfrm>
        <a:off x="34954" y="2707795"/>
        <a:ext cx="3968692" cy="646132"/>
      </dsp:txXfrm>
    </dsp:sp>
    <dsp:sp modelId="{8CF72981-7E6F-4AC8-B5F2-2EB6B639D67F}">
      <dsp:nvSpPr>
        <dsp:cNvPr id="0" name=""/>
        <dsp:cNvSpPr/>
      </dsp:nvSpPr>
      <dsp:spPr>
        <a:xfrm>
          <a:off x="0" y="344072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Resources are compromised</a:t>
          </a:r>
        </a:p>
      </dsp:txBody>
      <dsp:txXfrm>
        <a:off x="34954" y="3475675"/>
        <a:ext cx="3968692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208F1-6428-4E4F-9BB1-8B39518A3995}">
      <dsp:nvSpPr>
        <dsp:cNvPr id="0" name=""/>
        <dsp:cNvSpPr/>
      </dsp:nvSpPr>
      <dsp:spPr>
        <a:xfrm>
          <a:off x="0" y="0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CDE88-48D8-487F-9112-E79CB1867191}">
      <dsp:nvSpPr>
        <dsp:cNvPr id="0" name=""/>
        <dsp:cNvSpPr/>
      </dsp:nvSpPr>
      <dsp:spPr>
        <a:xfrm>
          <a:off x="246223" y="183489"/>
          <a:ext cx="447679" cy="4476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AD85B-9A13-4D87-863A-94A1CBDD2D60}">
      <dsp:nvSpPr>
        <dsp:cNvPr id="0" name=""/>
        <dsp:cNvSpPr/>
      </dsp:nvSpPr>
      <dsp:spPr>
        <a:xfrm>
          <a:off x="940126" y="347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Solution A) Wait it out and survive by attrition – mainly supply routes and keep alive while the infection runs its course</a:t>
          </a:r>
        </a:p>
      </dsp:txBody>
      <dsp:txXfrm>
        <a:off x="940126" y="347"/>
        <a:ext cx="6832273" cy="813962"/>
      </dsp:txXfrm>
    </dsp:sp>
    <dsp:sp modelId="{C0250599-687E-461B-AFE6-82C0E7D82D96}">
      <dsp:nvSpPr>
        <dsp:cNvPr id="0" name=""/>
        <dsp:cNvSpPr/>
      </dsp:nvSpPr>
      <dsp:spPr>
        <a:xfrm>
          <a:off x="0" y="1017800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4AD58-946C-43A5-85ED-82AB7BB89646}">
      <dsp:nvSpPr>
        <dsp:cNvPr id="0" name=""/>
        <dsp:cNvSpPr/>
      </dsp:nvSpPr>
      <dsp:spPr>
        <a:xfrm>
          <a:off x="246223" y="1200941"/>
          <a:ext cx="447679" cy="447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D73FD-C187-4766-AF74-ED0D2988759C}">
      <dsp:nvSpPr>
        <dsp:cNvPr id="0" name=""/>
        <dsp:cNvSpPr/>
      </dsp:nvSpPr>
      <dsp:spPr>
        <a:xfrm>
          <a:off x="940126" y="1017800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Solution B) Wipe out all of the infected by ourselves without outside aid</a:t>
          </a:r>
        </a:p>
      </dsp:txBody>
      <dsp:txXfrm>
        <a:off x="940126" y="1017800"/>
        <a:ext cx="6832273" cy="813962"/>
      </dsp:txXfrm>
    </dsp:sp>
    <dsp:sp modelId="{37ED2BDD-2776-4BCB-ABB7-6137DE03263F}">
      <dsp:nvSpPr>
        <dsp:cNvPr id="0" name=""/>
        <dsp:cNvSpPr/>
      </dsp:nvSpPr>
      <dsp:spPr>
        <a:xfrm>
          <a:off x="0" y="2035253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3057A-D1A6-4AE9-AE15-4EE2BB0E39CB}">
      <dsp:nvSpPr>
        <dsp:cNvPr id="0" name=""/>
        <dsp:cNvSpPr/>
      </dsp:nvSpPr>
      <dsp:spPr>
        <a:xfrm>
          <a:off x="246223" y="2218394"/>
          <a:ext cx="447679" cy="447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3124C-E250-4B1F-8F71-AC7216827799}">
      <dsp:nvSpPr>
        <dsp:cNvPr id="0" name=""/>
        <dsp:cNvSpPr/>
      </dsp:nvSpPr>
      <dsp:spPr>
        <a:xfrm>
          <a:off x="940126" y="2035253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Solution C) Develop an effective treatment (or even a cure) using limited available resources</a:t>
          </a:r>
        </a:p>
      </dsp:txBody>
      <dsp:txXfrm>
        <a:off x="940126" y="2035253"/>
        <a:ext cx="6832273" cy="813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11/7/2021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They Hunger from the satellites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Introducing…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C9D70-7473-499E-AEC8-21125591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61A0-9F6B-41C4-ACB2-0F65F2528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C2C7-FF82-4597-A7EB-00C5EBA1AC2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our systems have suffered great damage</a:t>
            </a:r>
          </a:p>
          <a:p>
            <a:r>
              <a:rPr lang="en-US" sz="2000" dirty="0"/>
              <a:t>Infected rate continues to grow, and vaccine studies haven’t progressed</a:t>
            </a:r>
          </a:p>
          <a:p>
            <a:r>
              <a:rPr lang="en-US" sz="2000" dirty="0"/>
              <a:t>Main mission is still a priority</a:t>
            </a:r>
          </a:p>
          <a:p>
            <a:r>
              <a:rPr lang="en-US" sz="2000" dirty="0"/>
              <a:t>Trade routes have reduced</a:t>
            </a:r>
          </a:p>
          <a:p>
            <a:r>
              <a:rPr lang="en-US" sz="2000" dirty="0"/>
              <a:t>Bases are being sieged by the infected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B81FD-313B-4A18-9823-F4C436D3FC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EC82E-60BD-4E30-9AAC-4A4F67B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disaster (drew)</a:t>
            </a:r>
          </a:p>
        </p:txBody>
      </p:sp>
      <p:pic>
        <p:nvPicPr>
          <p:cNvPr id="7" name="Picture 4" descr="Zombies Infiltrate The Moon In Black Ops Rezurrection Trailer - Game  Informer">
            <a:extLst>
              <a:ext uri="{FF2B5EF4-FFF2-40B4-BE49-F238E27FC236}">
                <a16:creationId xmlns:a16="http://schemas.microsoft.com/office/drawing/2014/main" id="{863A8934-B553-460D-9132-A20A1CE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re at Bitcoin Mine Destroys Millions in Equipment | Data Center Knowledge">
            <a:extLst>
              <a:ext uri="{FF2B5EF4-FFF2-40B4-BE49-F238E27FC236}">
                <a16:creationId xmlns:a16="http://schemas.microsoft.com/office/drawing/2014/main" id="{93473E2E-4B4A-4FBD-9EF8-8D6F30B1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30" y="3822701"/>
            <a:ext cx="21330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wards a cure: Insulin100 scientific conference draws world&amp;#39;s leading  diabetes researchers">
            <a:extLst>
              <a:ext uri="{FF2B5EF4-FFF2-40B4-BE49-F238E27FC236}">
                <a16:creationId xmlns:a16="http://schemas.microsoft.com/office/drawing/2014/main" id="{E2A2A9D0-243A-4825-922B-27CE18FC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8" y="4851402"/>
            <a:ext cx="19812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24D1FAB3-CB09-45B7-8416-AA10899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38A604C-A6D1-4FF5-BA96-A6918B9C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FF1A0-1373-4AC3-B28E-0F28D47B6D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r>
              <a:rPr lang="en-US" dirty="0"/>
              <a:t>Tracking infected and their attributes</a:t>
            </a:r>
          </a:p>
          <a:p>
            <a:r>
              <a:rPr lang="en-US" dirty="0"/>
              <a:t>Tracking resources</a:t>
            </a:r>
          </a:p>
          <a:p>
            <a:r>
              <a:rPr lang="en-US" dirty="0"/>
              <a:t>Tracking Miners, Growers, Scientists, and Military</a:t>
            </a:r>
          </a:p>
          <a:p>
            <a:r>
              <a:rPr lang="en-US" dirty="0"/>
              <a:t>Tracking base operations and hostile locations</a:t>
            </a:r>
          </a:p>
          <a:p>
            <a:r>
              <a:rPr lang="en-US" dirty="0"/>
              <a:t>Tracking colonists and skills</a:t>
            </a:r>
          </a:p>
          <a:p>
            <a:r>
              <a:rPr lang="en-US" dirty="0"/>
              <a:t>Population control</a:t>
            </a:r>
          </a:p>
        </p:txBody>
      </p:sp>
      <p:pic>
        <p:nvPicPr>
          <p:cNvPr id="1028" name="Picture 4" descr="White House Paves Policy For Nuke-Powered Rockets &amp;amp; Reactors On Moon -  Breaking Defense Breaking Defense - Defense industry news, analysis and  commentary">
            <a:extLst>
              <a:ext uri="{FF2B5EF4-FFF2-40B4-BE49-F238E27FC236}">
                <a16:creationId xmlns:a16="http://schemas.microsoft.com/office/drawing/2014/main" id="{09DCAB75-DED8-4651-B0B6-E6265BD3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r="27482"/>
          <a:stretch/>
        </p:blipFill>
        <p:spPr bwMode="auto">
          <a:xfrm>
            <a:off x="6622214" y="2514600"/>
            <a:ext cx="2060575" cy="20185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9F7D99-348F-4CEC-91AC-0DEA1A5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focus (drew)</a:t>
            </a:r>
          </a:p>
        </p:txBody>
      </p:sp>
      <p:pic>
        <p:nvPicPr>
          <p:cNvPr id="1032" name="Picture 8" descr="Apollo 17 Experiments - Lunar Surface Gravimeter">
            <a:extLst>
              <a:ext uri="{FF2B5EF4-FFF2-40B4-BE49-F238E27FC236}">
                <a16:creationId xmlns:a16="http://schemas.microsoft.com/office/drawing/2014/main" id="{0A2835C7-1F71-44F1-A875-77C17D54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44" y="3581400"/>
            <a:ext cx="236137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ope unveils plans to bring &amp;#39;GPS&amp;#39; and Skype to the moon with satellites |  Space">
            <a:extLst>
              <a:ext uri="{FF2B5EF4-FFF2-40B4-BE49-F238E27FC236}">
                <a16:creationId xmlns:a16="http://schemas.microsoft.com/office/drawing/2014/main" id="{8D7BABB3-15C4-4643-9AB5-13B6C7F1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2C957-F419-4E12-A645-B26B77BC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 anchor="t">
            <a:normAutofit/>
          </a:bodyPr>
          <a:lstStyle/>
          <a:p>
            <a:r>
              <a:rPr lang="en-US" dirty="0"/>
              <a:t>What makes you trigger?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2050" name="Picture 2" descr="Database Level DDL Triggers for Views, Procedures and Functions">
            <a:extLst>
              <a:ext uri="{FF2B5EF4-FFF2-40B4-BE49-F238E27FC236}">
                <a16:creationId xmlns:a16="http://schemas.microsoft.com/office/drawing/2014/main" id="{86788D68-C7EB-4C6F-8CDE-47F5766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765" y="1600200"/>
            <a:ext cx="5976470" cy="4572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905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167AEB6-48D0-4BE9-9728-32EFE054D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1846A2A-36D0-4846-AD65-A950D741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3076" name="Picture 4" descr="What is a Database Query? SQL and NoSQL queries explained">
            <a:extLst>
              <a:ext uri="{FF2B5EF4-FFF2-40B4-BE49-F238E27FC236}">
                <a16:creationId xmlns:a16="http://schemas.microsoft.com/office/drawing/2014/main" id="{E4BBC3A1-DCC3-41E6-B925-8A67A95B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4038600"/>
            <a:ext cx="2743868" cy="13719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7" name="Content Placeholder 4">
            <a:extLst>
              <a:ext uri="{FF2B5EF4-FFF2-40B4-BE49-F238E27FC236}">
                <a16:creationId xmlns:a16="http://schemas.microsoft.com/office/drawing/2014/main" id="{536AB28E-949E-4A87-AB46-FB82C7A1E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What information matters</a:t>
            </a:r>
          </a:p>
          <a:p>
            <a:r>
              <a:rPr lang="en-US" dirty="0"/>
              <a:t>How to display what we need</a:t>
            </a:r>
          </a:p>
          <a:p>
            <a:r>
              <a:rPr lang="en-US" dirty="0"/>
              <a:t>Where does our strengths and weaknesses display</a:t>
            </a:r>
          </a:p>
          <a:p>
            <a:r>
              <a:rPr lang="en-US" dirty="0"/>
              <a:t>How strong is our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5271-200E-4393-AE65-1F6732DC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Query this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0C4A-3361-40F9-887D-E5B80551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2983036" cy="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5B3CF28C-8255-44D6-8B54-91D3498A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A5AFA6CD-837B-4F76-BBF5-8679E0C6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AC448833-438E-46CF-BFE4-38C38F2129C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Improving our design and procedures will produce rapid results and populate required data to consistently support our operations on the moon.</a:t>
            </a:r>
          </a:p>
          <a:p>
            <a:r>
              <a:rPr lang="en-US"/>
              <a:t>Our operations rely on the information we can transpire to our leaders.</a:t>
            </a:r>
            <a:endParaRPr lang="en-US" dirty="0"/>
          </a:p>
        </p:txBody>
      </p:sp>
      <p:pic>
        <p:nvPicPr>
          <p:cNvPr id="4098" name="Picture 2" descr="What Is a Stored Procedure in SQL Server and Why Use it?">
            <a:extLst>
              <a:ext uri="{FF2B5EF4-FFF2-40B4-BE49-F238E27FC236}">
                <a16:creationId xmlns:a16="http://schemas.microsoft.com/office/drawing/2014/main" id="{1B8623D3-F239-412C-8467-178B82B8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3083339"/>
            <a:ext cx="4041775" cy="27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EB5AE2-8997-44D2-BEF5-74FCE924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Storing our procedures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82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87165F-1D9D-454B-BCDC-53DA8EF7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8686800" cy="4330700"/>
          </a:xfrm>
        </p:spPr>
        <p:txBody>
          <a:bodyPr>
            <a:normAutofit/>
          </a:bodyPr>
          <a:lstStyle/>
          <a:p>
            <a:r>
              <a:rPr lang="en-US" sz="2000" dirty="0"/>
              <a:t>Nov. 14 – Begin entering normalized data in selected tables: Finalize Phase One ERD; begin brainstorming queries</a:t>
            </a:r>
          </a:p>
          <a:p>
            <a:r>
              <a:rPr lang="en-US" sz="2000" dirty="0"/>
              <a:t>Nov. 21 – Develop query list and begin Phase One testing of database; Finish input of initial data load</a:t>
            </a:r>
          </a:p>
          <a:p>
            <a:r>
              <a:rPr lang="en-US" sz="2000" dirty="0"/>
              <a:t>Nov. 28 – Incorporate triggers and stored procedures; Finalize Phase One and develop critical steps for final Phase Two</a:t>
            </a:r>
          </a:p>
          <a:p>
            <a:r>
              <a:rPr lang="en-US" sz="2000" dirty="0"/>
              <a:t>Dec. 5 – Incorporate C# working front end for </a:t>
            </a:r>
            <a:r>
              <a:rPr lang="en-US" sz="2000" dirty="0" err="1"/>
              <a:t>datavase</a:t>
            </a:r>
            <a:r>
              <a:rPr lang="en-US" sz="2000" dirty="0"/>
              <a:t>; Last chance to make any structural changes</a:t>
            </a:r>
          </a:p>
          <a:p>
            <a:r>
              <a:rPr lang="en-US" sz="2000" dirty="0"/>
              <a:t>Dec. 12 – Run through working database (dress rehearsal) for Phase Two; Review what works and what doesn’t; Make final changes</a:t>
            </a:r>
          </a:p>
          <a:p>
            <a:r>
              <a:rPr lang="en-US" sz="2000" dirty="0"/>
              <a:t>Dec. 19 – Submit final project with results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CCA9B22-FE4C-4B6E-B9EE-D9D9DA43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 dirty="0"/>
              <a:t>Events to complete</a:t>
            </a:r>
          </a:p>
        </p:txBody>
      </p:sp>
    </p:spTree>
    <p:extLst>
      <p:ext uri="{BB962C8B-B14F-4D97-AF65-F5344CB8AC3E}">
        <p14:creationId xmlns:p14="http://schemas.microsoft.com/office/powerpoint/2010/main" val="107005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031D-CC9C-4410-BA4A-E435FDF4B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8686800" cy="4267200"/>
          </a:xfrm>
        </p:spPr>
        <p:txBody>
          <a:bodyPr>
            <a:normAutofit/>
          </a:bodyPr>
          <a:lstStyle/>
          <a:p>
            <a:r>
              <a:rPr lang="en-US" sz="2400" dirty="0"/>
              <a:t>ERD/Structure Lead – 				Muhammad</a:t>
            </a:r>
          </a:p>
          <a:p>
            <a:r>
              <a:rPr lang="en-US" sz="2400" dirty="0"/>
              <a:t>Data Dictionary Lead – 				Drew</a:t>
            </a:r>
          </a:p>
          <a:p>
            <a:r>
              <a:rPr lang="en-US" sz="2400" dirty="0"/>
              <a:t>Project Wrangler/Submission Lead – 		Caleb</a:t>
            </a:r>
          </a:p>
          <a:p>
            <a:r>
              <a:rPr lang="en-US" sz="2400" dirty="0"/>
              <a:t>C# Front End Lead – 				Joshua</a:t>
            </a:r>
          </a:p>
          <a:p>
            <a:r>
              <a:rPr lang="en-US" sz="2400" dirty="0"/>
              <a:t>Prioritizes/Deadline Keeper – 			Muhammad</a:t>
            </a:r>
          </a:p>
          <a:p>
            <a:r>
              <a:rPr lang="en-US" sz="2400" dirty="0"/>
              <a:t>Quality Control/Data Entry Lead – 		Caleb</a:t>
            </a:r>
          </a:p>
          <a:p>
            <a:r>
              <a:rPr lang="en-US" sz="2400" dirty="0"/>
              <a:t>Archivist/Data Entry Second – 			Drew</a:t>
            </a:r>
          </a:p>
          <a:p>
            <a:r>
              <a:rPr lang="en-US" sz="2400" dirty="0"/>
              <a:t>Spokesperson/Solving the Problem Lead - 	Joshua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FB9B0D-83A7-4700-8704-C57A122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Fulfillment roles</a:t>
            </a:r>
          </a:p>
        </p:txBody>
      </p:sp>
    </p:spTree>
    <p:extLst>
      <p:ext uri="{BB962C8B-B14F-4D97-AF65-F5344CB8AC3E}">
        <p14:creationId xmlns:p14="http://schemas.microsoft.com/office/powerpoint/2010/main" val="48959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Muhammad Bilal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40005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ERD Designer</a:t>
            </a:r>
            <a:br>
              <a:rPr lang="en-US" dirty="0"/>
            </a:br>
            <a:r>
              <a:rPr lang="en-US" sz="1600" dirty="0"/>
              <a:t>a.k.a. The Relationship Expert</a:t>
            </a:r>
          </a:p>
          <a:p>
            <a:pPr marL="68580" indent="0">
              <a:buNone/>
            </a:pPr>
            <a:endParaRPr lang="en-US" sz="1600" dirty="0"/>
          </a:p>
          <a:p>
            <a:pPr marL="68580" indent="0" algn="l">
              <a:buNone/>
            </a:pPr>
            <a:r>
              <a:rPr lang="en-US" sz="1800" dirty="0"/>
              <a:t>Height: Average</a:t>
            </a:r>
            <a:br>
              <a:rPr lang="en-US" sz="1800" dirty="0"/>
            </a:br>
            <a:r>
              <a:rPr lang="en-US" sz="1800" dirty="0"/>
              <a:t>Weight: ???</a:t>
            </a:r>
            <a:br>
              <a:rPr lang="en-US" sz="1800" dirty="0"/>
            </a:br>
            <a:r>
              <a:rPr lang="en-US" sz="1800" dirty="0"/>
              <a:t>Weapon of Choice: Long-barrel Rifle</a:t>
            </a:r>
            <a:br>
              <a:rPr lang="en-US" sz="1800" dirty="0"/>
            </a:br>
            <a:r>
              <a:rPr lang="en-US" sz="1800" dirty="0"/>
              <a:t>Special Trait: Established relationships with newly acquired data</a:t>
            </a:r>
            <a:br>
              <a:rPr lang="en-US" sz="1800" dirty="0"/>
            </a:br>
            <a:r>
              <a:rPr lang="en-US" sz="1800" dirty="0"/>
              <a:t>Goals: Find his place amongst the moon base</a:t>
            </a:r>
            <a:br>
              <a:rPr lang="en-US" sz="1800" dirty="0"/>
            </a:br>
            <a:r>
              <a:rPr lang="en-US" sz="1800" dirty="0"/>
              <a:t>Family: Safe on Earth</a:t>
            </a:r>
          </a:p>
          <a:p>
            <a:pPr marL="68580" indent="0" algn="l">
              <a:buNone/>
            </a:pPr>
            <a:r>
              <a:rPr lang="en-US" sz="1800" dirty="0"/>
              <a:t>Muhammad joined the Technicians after establishing newfound data with already current research.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B2D9E97-EA12-4FA0-B2C4-07291C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Drew </a:t>
            </a:r>
            <a:r>
              <a:rPr lang="en-US" dirty="0" err="1"/>
              <a:t>jensen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 Dictionary Visionary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Mad Columnist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His mind and side arm pistol</a:t>
            </a:r>
            <a:br>
              <a:rPr lang="en-US" dirty="0"/>
            </a:br>
            <a:r>
              <a:rPr lang="en-US" dirty="0"/>
              <a:t>Special Trait: Constructed and retained our data dictionary</a:t>
            </a:r>
            <a:br>
              <a:rPr lang="en-US" dirty="0"/>
            </a:br>
            <a:r>
              <a:rPr lang="en-US" dirty="0"/>
              <a:t>Goals: Growth and success with the moon bases</a:t>
            </a:r>
            <a:br>
              <a:rPr lang="en-US" dirty="0"/>
            </a:br>
            <a:r>
              <a:rPr lang="en-US" dirty="0"/>
              <a:t>Family: Safe on Earth</a:t>
            </a:r>
          </a:p>
          <a:p>
            <a:pPr marL="68580" indent="0" algn="l">
              <a:buNone/>
            </a:pPr>
            <a:r>
              <a:rPr lang="en-US" dirty="0"/>
              <a:t>Drew joined the Technicians after solidifying his knowledge with the data we almost lost.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1479AF23-A0DC-4910-8198-FD824EE2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6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</a:t>
            </a:r>
            <a:r>
              <a:rPr lang="en-US" dirty="0" err="1"/>
              <a:t>halvorson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Database Engineer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Cog of Creation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Average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SMG/Pistol side-arm</a:t>
            </a:r>
            <a:br>
              <a:rPr lang="en-US" dirty="0"/>
            </a:br>
            <a:r>
              <a:rPr lang="en-US" dirty="0"/>
              <a:t>Special Trait: Operating and maintaining a structurally unsound database</a:t>
            </a:r>
            <a:br>
              <a:rPr lang="en-US" dirty="0"/>
            </a:br>
            <a:r>
              <a:rPr lang="en-US" dirty="0"/>
              <a:t>Goals: To survive the moon base operation</a:t>
            </a:r>
            <a:br>
              <a:rPr lang="en-US" dirty="0"/>
            </a:br>
            <a:r>
              <a:rPr lang="en-US" dirty="0"/>
              <a:t>Family: Located on LightSideB2 Basecamp</a:t>
            </a:r>
          </a:p>
          <a:p>
            <a:pPr marL="68580" indent="0" algn="l">
              <a:buNone/>
            </a:pPr>
            <a:r>
              <a:rPr lang="en-US" dirty="0"/>
              <a:t>Caleb joined the Technicians after protecting and improving a stable data environment.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41E5778A-8267-4223-B8F7-C1468254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Joshua tiemens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38401"/>
            <a:ext cx="7772400" cy="37338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dirty="0"/>
              <a:t>Communicator</a:t>
            </a:r>
          </a:p>
          <a:p>
            <a:pPr marL="68580" indent="0">
              <a:buNone/>
            </a:pPr>
            <a:r>
              <a:rPr lang="en-US" sz="1600" dirty="0"/>
              <a:t>a.k.a. The Deranged Storyteller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Sniper Rifle</a:t>
            </a:r>
            <a:br>
              <a:rPr lang="en-US" dirty="0"/>
            </a:br>
            <a:r>
              <a:rPr lang="en-US" dirty="0"/>
              <a:t>Special Trait: Radio communications and unparallel stories to tell</a:t>
            </a:r>
            <a:br>
              <a:rPr lang="en-US" dirty="0"/>
            </a:br>
            <a:r>
              <a:rPr lang="en-US" dirty="0"/>
              <a:t>Goals: To write a book covering the events of this mission</a:t>
            </a:r>
            <a:br>
              <a:rPr lang="en-US" dirty="0"/>
            </a:br>
            <a:r>
              <a:rPr lang="en-US" dirty="0"/>
              <a:t>Family: Missing after </a:t>
            </a:r>
            <a:r>
              <a:rPr lang="en-US" dirty="0" err="1"/>
              <a:t>DarkSide</a:t>
            </a:r>
            <a:r>
              <a:rPr lang="en-US" dirty="0"/>
              <a:t> attack</a:t>
            </a:r>
          </a:p>
          <a:p>
            <a:pPr marL="68580" indent="0" algn="l">
              <a:buNone/>
            </a:pPr>
            <a:r>
              <a:rPr lang="en-US" dirty="0"/>
              <a:t>Joshua impeded his position with the Technicians after establishing communications with Earth.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55D2B39-CBEE-4E4D-8E62-33264ED6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859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747-5EC0-47E8-A14F-E8542E00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Events thus transpired(Joshua)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9F77F-0B5E-4F88-87F7-EFFA52F961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88288"/>
              </p:ext>
            </p:extLst>
          </p:nvPr>
        </p:nvGraphicFramePr>
        <p:xfrm>
          <a:off x="4655344" y="13716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ix Reasons NASA Should Build a Research Base on the Moon">
            <a:extLst>
              <a:ext uri="{FF2B5EF4-FFF2-40B4-BE49-F238E27FC236}">
                <a16:creationId xmlns:a16="http://schemas.microsoft.com/office/drawing/2014/main" id="{AC4D38CF-939D-4B61-A873-C887573A92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9" y="3733800"/>
            <a:ext cx="3427008" cy="25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s and Symptoms of an Infected Cut or Wound">
            <a:extLst>
              <a:ext uri="{FF2B5EF4-FFF2-40B4-BE49-F238E27FC236}">
                <a16:creationId xmlns:a16="http://schemas.microsoft.com/office/drawing/2014/main" id="{AD346747-132A-4D9F-98C9-FB9E75C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7695"/>
            <a:ext cx="2946400" cy="24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BA2A7A-46F9-48F2-A946-4A21F17D8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52599"/>
            <a:ext cx="7772400" cy="121920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dirty="0"/>
              <a:t>How to survive an apocalyptic zombie-like infection while effectively quarantined on an isolated base on the Moon.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E15BB-1A88-4307-8939-F03E5D3B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main problem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DFA7BBB-0768-4CCF-9AA0-FA8932DA031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1322344"/>
              </p:ext>
            </p:extLst>
          </p:nvPr>
        </p:nvGraphicFramePr>
        <p:xfrm>
          <a:off x="685800" y="3048000"/>
          <a:ext cx="7772400" cy="284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88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42FC6E6-FF8D-477B-9C8E-F8D61D98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C22AD79-5E8B-4F09-AFE7-B00A1DFC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87EF-C039-4F39-B8D9-AA8F2114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1205"/>
            <a:ext cx="4040188" cy="2515016"/>
          </a:xfrm>
          <a:prstGeom prst="rect">
            <a:avLst/>
          </a:prstGeom>
          <a:noFill/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4FC5EF0-D6C4-4746-A470-C7D7D8C83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Keeping our relationships up to date and current</a:t>
            </a:r>
          </a:p>
          <a:p>
            <a:r>
              <a:rPr lang="en-US" dirty="0"/>
              <a:t>Producing accurate results of tracking</a:t>
            </a:r>
          </a:p>
          <a:p>
            <a:r>
              <a:rPr lang="en-US" dirty="0"/>
              <a:t>Constantly updating with new information provided</a:t>
            </a:r>
          </a:p>
          <a:p>
            <a:r>
              <a:rPr lang="en-US" dirty="0"/>
              <a:t>Maintaining unique keys to combine important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7B17C-05B5-4EB5-A16E-DD7BE1CC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ERD design (Muhammad)</a:t>
            </a:r>
          </a:p>
        </p:txBody>
      </p:sp>
    </p:spTree>
    <p:extLst>
      <p:ext uri="{BB962C8B-B14F-4D97-AF65-F5344CB8AC3E}">
        <p14:creationId xmlns:p14="http://schemas.microsoft.com/office/powerpoint/2010/main" val="404352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Placeholder 1">
            <a:extLst>
              <a:ext uri="{FF2B5EF4-FFF2-40B4-BE49-F238E27FC236}">
                <a16:creationId xmlns:a16="http://schemas.microsoft.com/office/drawing/2014/main" id="{C95FAEFD-8033-4625-9734-DD384A36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F6CA9849-CB76-4D30-B0E2-2D2F2566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4" name="Content Placeholder 3">
            <a:extLst>
              <a:ext uri="{FF2B5EF4-FFF2-40B4-BE49-F238E27FC236}">
                <a16:creationId xmlns:a16="http://schemas.microsoft.com/office/drawing/2014/main" id="{4D6DCAFF-E582-44F9-B903-855F2B5F4A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/>
          <a:p>
            <a:r>
              <a:rPr lang="en-US" dirty="0"/>
              <a:t>Our data originally tracked resources of production</a:t>
            </a:r>
          </a:p>
          <a:p>
            <a:r>
              <a:rPr lang="en-US" dirty="0"/>
              <a:t>Our goods had a consistent transfer rate</a:t>
            </a:r>
          </a:p>
          <a:p>
            <a:r>
              <a:rPr lang="en-US" dirty="0"/>
              <a:t>Productivity reports proved resource promise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A4F0B7-78B1-4C1F-B747-4F76AED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control on data (drew)</a:t>
            </a:r>
          </a:p>
        </p:txBody>
      </p:sp>
      <p:pic>
        <p:nvPicPr>
          <p:cNvPr id="2058" name="Picture 10" descr="ESD Moon Base | Independence Day Wiki | Fandom">
            <a:extLst>
              <a:ext uri="{FF2B5EF4-FFF2-40B4-BE49-F238E27FC236}">
                <a16:creationId xmlns:a16="http://schemas.microsoft.com/office/drawing/2014/main" id="{97AD9663-781B-4CA0-A7F1-20877A6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4396"/>
            <a:ext cx="44196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re May be Thick Ice Deposits on the Moon and Mercury - Universe Today">
            <a:extLst>
              <a:ext uri="{FF2B5EF4-FFF2-40B4-BE49-F238E27FC236}">
                <a16:creationId xmlns:a16="http://schemas.microsoft.com/office/drawing/2014/main" id="{4EB74741-19CA-4C3F-B7AA-1C02C7AC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438400" cy="1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Qs about hydrogen gas generation">
            <a:extLst>
              <a:ext uri="{FF2B5EF4-FFF2-40B4-BE49-F238E27FC236}">
                <a16:creationId xmlns:a16="http://schemas.microsoft.com/office/drawing/2014/main" id="{8E12F913-A7BA-4FE6-94BC-A2EC34C0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0" y="3000122"/>
            <a:ext cx="1978025" cy="12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26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1511</TotalTime>
  <Words>810</Words>
  <Application>Microsoft Office PowerPoint</Application>
  <PresentationFormat>On-screen Show (4:3)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Microsoft Sans Serif</vt:lpstr>
      <vt:lpstr>Wingdings</vt:lpstr>
      <vt:lpstr>Wingdings 2</vt:lpstr>
      <vt:lpstr>Wingdings 3</vt:lpstr>
      <vt:lpstr>IntroducingPowerPoint2007</vt:lpstr>
      <vt:lpstr>They Hunger from the satellites</vt:lpstr>
      <vt:lpstr>Muhammad Bilal</vt:lpstr>
      <vt:lpstr>Drew jensen</vt:lpstr>
      <vt:lpstr>Caleb halvorson</vt:lpstr>
      <vt:lpstr>Joshua tiemens</vt:lpstr>
      <vt:lpstr>Events thus transpired(Joshua)</vt:lpstr>
      <vt:lpstr>Our main problem</vt:lpstr>
      <vt:lpstr>ERD design (Muhammad)</vt:lpstr>
      <vt:lpstr>Our control on data (drew)</vt:lpstr>
      <vt:lpstr>Our disaster (drew)</vt:lpstr>
      <vt:lpstr>Our focus (drew)</vt:lpstr>
      <vt:lpstr>What makes you trigger? (caleb)</vt:lpstr>
      <vt:lpstr>Query this (caleb)</vt:lpstr>
      <vt:lpstr>Storing our procedures (caleb)</vt:lpstr>
      <vt:lpstr>Events to complete</vt:lpstr>
      <vt:lpstr>Fulfillment 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Hunger from the satellites</dc:title>
  <dc:creator>Tiemens, Joshua A</dc:creator>
  <cp:lastModifiedBy>Tiemens, Joshua A</cp:lastModifiedBy>
  <cp:revision>16</cp:revision>
  <dcterms:created xsi:type="dcterms:W3CDTF">2021-11-02T19:26:59Z</dcterms:created>
  <dcterms:modified xsi:type="dcterms:W3CDTF">2021-11-07T20:03:32Z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